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535B3-B57C-4C7F-967E-0B26A3882213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E8251-C783-4411-8FA0-AC5FF78C10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8251-C783-4411-8FA0-AC5FF78C10B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6768752" cy="25853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onstantia" pitchFamily="18" charset="0"/>
              </a:rPr>
              <a:t>ПРАВА И ОБЯЗАННОСТИ РОДИТЕЛЕЙ</a:t>
            </a:r>
            <a:r>
              <a:rPr lang="ru-RU" sz="5400" dirty="0" smtClean="0">
                <a:latin typeface="Constantia" pitchFamily="18" charset="0"/>
              </a:rPr>
              <a:t>.</a:t>
            </a:r>
            <a:r>
              <a:rPr lang="ru-RU" sz="5400" dirty="0" smtClean="0">
                <a:latin typeface="Constantia" pitchFamily="18" charset="0"/>
              </a:rPr>
              <a:t> </a:t>
            </a:r>
            <a:endParaRPr lang="ru-RU" sz="5400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6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889" y="0"/>
            <a:ext cx="449111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788024" cy="34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4328" y="3325006"/>
            <a:ext cx="5359672" cy="353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9056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0"/>
            <a:ext cx="4283969" cy="32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4985"/>
            <a:ext cx="528020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41312"/>
            <a:ext cx="3851920" cy="36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14325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nstantia" pitchFamily="18" charset="0"/>
              </a:rPr>
              <a:t>Что ты знаешь о Конституции?</a:t>
            </a:r>
            <a:endParaRPr lang="ru-RU" sz="4400" dirty="0">
              <a:latin typeface="Constant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4006767" cy="5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60016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Конституция РФ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- основной закон страны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- ядро правовой системы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- имеет высшую юридическую силу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- возглавляет всю систему</a:t>
            </a:r>
          </a:p>
          <a:p>
            <a:r>
              <a:rPr lang="ru-RU" sz="3200" dirty="0" smtClean="0">
                <a:latin typeface="Constantia" pitchFamily="18" charset="0"/>
              </a:rPr>
              <a:t>нормативно-правовых актов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- имеет прямое действие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48464" cy="41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Россия – это республика, так как: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- управление государством является коллективным;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- высшие должностные лица и органы государственной</a:t>
            </a:r>
          </a:p>
          <a:p>
            <a:r>
              <a:rPr lang="ru-RU" sz="2400" dirty="0" smtClean="0">
                <a:latin typeface="Constantia" pitchFamily="18" charset="0"/>
              </a:rPr>
              <a:t>власти избираются народом на свободных выборах; </a:t>
            </a:r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- </a:t>
            </a:r>
            <a:r>
              <a:rPr lang="ru-RU" sz="2400" dirty="0" smtClean="0">
                <a:latin typeface="Constantia" pitchFamily="18" charset="0"/>
              </a:rPr>
              <a:t>они избираются лишь на</a:t>
            </a:r>
          </a:p>
          <a:p>
            <a:r>
              <a:rPr lang="ru-RU" sz="2400" dirty="0" smtClean="0">
                <a:latin typeface="Constantia" pitchFamily="18" charset="0"/>
              </a:rPr>
              <a:t>определенный срок;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- государственная власть</a:t>
            </a:r>
          </a:p>
          <a:p>
            <a:r>
              <a:rPr lang="ru-RU" sz="2400" dirty="0" smtClean="0">
                <a:latin typeface="Constantia" pitchFamily="18" charset="0"/>
              </a:rPr>
              <a:t>основывается на принципе</a:t>
            </a:r>
          </a:p>
          <a:p>
            <a:r>
              <a:rPr lang="ru-RU" sz="2400" dirty="0" smtClean="0">
                <a:latin typeface="Constantia" pitchFamily="18" charset="0"/>
              </a:rPr>
              <a:t>разделения властей на три ветви:</a:t>
            </a:r>
          </a:p>
          <a:p>
            <a:r>
              <a:rPr lang="ru-RU" sz="2400" dirty="0" smtClean="0">
                <a:latin typeface="Constantia" pitchFamily="18" charset="0"/>
              </a:rPr>
              <a:t>законодательная, исполнительная и</a:t>
            </a:r>
          </a:p>
          <a:p>
            <a:r>
              <a:rPr lang="ru-RU" sz="2400" dirty="0" smtClean="0">
                <a:latin typeface="Constantia" pitchFamily="18" charset="0"/>
              </a:rPr>
              <a:t>судебная;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- высшие должностные лица несут</a:t>
            </a:r>
          </a:p>
          <a:p>
            <a:r>
              <a:rPr lang="ru-RU" sz="2400" dirty="0" smtClean="0">
                <a:latin typeface="Constantia" pitchFamily="18" charset="0"/>
              </a:rPr>
              <a:t>ответственность за ошибки и</a:t>
            </a:r>
          </a:p>
          <a:p>
            <a:r>
              <a:rPr lang="ru-RU" sz="2400" dirty="0" smtClean="0">
                <a:latin typeface="Constantia" pitchFamily="18" charset="0"/>
              </a:rPr>
              <a:t>злоупотребления.</a:t>
            </a:r>
            <a:endParaRPr lang="ru-RU" sz="2400" dirty="0" smtClean="0">
              <a:latin typeface="Constantia" pitchFamily="18" charset="0"/>
            </a:endParaRPr>
          </a:p>
          <a:p>
            <a:endParaRPr lang="ru-RU" sz="2000" dirty="0" smtClean="0"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Народ выбирает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Президент РФ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Депутаты Государственной Думы</a:t>
            </a:r>
          </a:p>
          <a:p>
            <a:r>
              <a:rPr lang="ru-RU" sz="3200" dirty="0" smtClean="0">
                <a:latin typeface="Constantia" pitchFamily="18" charset="0"/>
              </a:rPr>
              <a:t>РФ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Депутаты законодательного органа</a:t>
            </a:r>
          </a:p>
          <a:p>
            <a:r>
              <a:rPr lang="ru-RU" sz="3200" dirty="0" smtClean="0">
                <a:latin typeface="Constantia" pitchFamily="18" charset="0"/>
              </a:rPr>
              <a:t>власти субъекта Федерации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Глава местного самоуправления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Депутаты местного органа власти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6af52e184429a0e2a5643292ac667b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084168" cy="2246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Ребёнок учится тому,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что видит у себя в дому: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родители пример тому.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</a:t>
            </a:r>
            <a:r>
              <a:rPr lang="ru-RU" sz="2800" dirty="0" err="1" smtClean="0">
                <a:solidFill>
                  <a:schemeClr val="bg1"/>
                </a:solidFill>
                <a:latin typeface="Constantia" pitchFamily="18" charset="0"/>
              </a:rPr>
              <a:t>П.И.Пидкасистый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Admin\Desktop\2017-03-08-17-13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905435" cy="393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57659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nstantia" pitchFamily="18" charset="0"/>
              </a:rPr>
              <a:t>Права родителей</a:t>
            </a:r>
            <a:endParaRPr lang="ru-RU" sz="54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Constantia" pitchFamily="18" charset="0"/>
              </a:rPr>
              <a:t>Право на воспитание и развитие ребенка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Constantia" pitchFamily="18" charset="0"/>
              </a:rPr>
              <a:t>заботиться </a:t>
            </a:r>
            <a:r>
              <a:rPr lang="ru-RU" sz="3600" dirty="0" smtClean="0">
                <a:latin typeface="Constantia" pitchFamily="18" charset="0"/>
              </a:rPr>
              <a:t>о здоровье ребёнка и его развитии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Constantia" pitchFamily="18" charset="0"/>
              </a:rPr>
              <a:t>обеспечить получение ребенком полного общего среднего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Constantia" pitchFamily="18" charset="0"/>
              </a:rPr>
              <a:t>уважать ребенка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95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548680"/>
            <a:ext cx="4572000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Статья 18.</a:t>
            </a:r>
          </a:p>
          <a:p>
            <a:r>
              <a:rPr lang="ru-RU" sz="3600" dirty="0" smtClean="0">
                <a:latin typeface="Constantia" pitchFamily="18" charset="0"/>
              </a:rPr>
              <a:t>Родители имеют общую и первичную </a:t>
            </a:r>
          </a:p>
          <a:p>
            <a:r>
              <a:rPr lang="ru-RU" sz="3600" dirty="0" smtClean="0">
                <a:latin typeface="Constantia" pitchFamily="18" charset="0"/>
              </a:rPr>
              <a:t>ответственность за воспитание и </a:t>
            </a:r>
          </a:p>
          <a:p>
            <a:r>
              <a:rPr lang="ru-RU" sz="3600" dirty="0" smtClean="0">
                <a:latin typeface="Constantia" pitchFamily="18" charset="0"/>
              </a:rPr>
              <a:t>развитие ребенка. Они обязаны в </a:t>
            </a:r>
          </a:p>
          <a:p>
            <a:r>
              <a:rPr lang="ru-RU" sz="3600" dirty="0" smtClean="0">
                <a:latin typeface="Constantia" pitchFamily="18" charset="0"/>
              </a:rPr>
              <a:t>первую очередь думать об интересах </a:t>
            </a:r>
          </a:p>
          <a:p>
            <a:r>
              <a:rPr lang="ru-RU" sz="3600" dirty="0" smtClean="0">
                <a:latin typeface="Constantia" pitchFamily="18" charset="0"/>
              </a:rPr>
              <a:t>ребенка.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Статья 65. Осуществление родительских прав</a:t>
            </a:r>
          </a:p>
          <a:p>
            <a:r>
              <a:rPr lang="ru-RU" sz="2000" dirty="0" smtClean="0">
                <a:latin typeface="Constantia" pitchFamily="18" charset="0"/>
              </a:rPr>
              <a:t>1. Родительские права не могут осуществляться в противоречии с </a:t>
            </a:r>
          </a:p>
          <a:p>
            <a:r>
              <a:rPr lang="ru-RU" sz="2000" dirty="0" smtClean="0">
                <a:latin typeface="Constantia" pitchFamily="18" charset="0"/>
              </a:rPr>
              <a:t>интересами детей. Обеспечение интересов детей должно быть </a:t>
            </a:r>
          </a:p>
          <a:p>
            <a:r>
              <a:rPr lang="ru-RU" sz="2000" dirty="0" smtClean="0">
                <a:latin typeface="Constantia" pitchFamily="18" charset="0"/>
              </a:rPr>
              <a:t>предметом основной заботы их родителей.</a:t>
            </a:r>
          </a:p>
          <a:p>
            <a:r>
              <a:rPr lang="ru-RU" sz="2000" dirty="0" smtClean="0">
                <a:latin typeface="Constantia" pitchFamily="18" charset="0"/>
              </a:rPr>
              <a:t>2. Все вопросы, касающиеся воспитания и образования детей, </a:t>
            </a:r>
          </a:p>
          <a:p>
            <a:r>
              <a:rPr lang="ru-RU" sz="2000" dirty="0" smtClean="0">
                <a:latin typeface="Constantia" pitchFamily="18" charset="0"/>
              </a:rPr>
              <a:t>решаются родителями по их взаимному согласию исходя из </a:t>
            </a:r>
          </a:p>
          <a:p>
            <a:r>
              <a:rPr lang="ru-RU" sz="2000" dirty="0" smtClean="0">
                <a:latin typeface="Constantia" pitchFamily="18" charset="0"/>
              </a:rPr>
              <a:t>интересов детей и с учетом мнения детей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120680" cy="396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8104" cy="685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Статья 69. Лишение родительских прав</a:t>
            </a:r>
          </a:p>
          <a:p>
            <a:r>
              <a:rPr lang="ru-RU" sz="2400" dirty="0" smtClean="0"/>
              <a:t>1. Уклонение от родительских обязанностей;</a:t>
            </a:r>
          </a:p>
          <a:p>
            <a:r>
              <a:rPr lang="ru-RU" sz="2400" dirty="0" smtClean="0"/>
              <a:t>2. Злоупотребление родительскими правами;</a:t>
            </a:r>
          </a:p>
          <a:p>
            <a:r>
              <a:rPr lang="ru-RU" sz="2400" dirty="0" smtClean="0"/>
              <a:t>3. Жестокое обращение с детьми;</a:t>
            </a:r>
          </a:p>
          <a:p>
            <a:r>
              <a:rPr lang="ru-RU" sz="2400" dirty="0" smtClean="0"/>
              <a:t>4. Хронический алкоголизм, наркомания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Статья 77. Отобрание ребенка при непосредственной угрозе </a:t>
            </a:r>
          </a:p>
          <a:p>
            <a:r>
              <a:rPr lang="ru-RU" sz="2400" b="1" dirty="0" smtClean="0"/>
              <a:t>жизни ребенка или его здоровью</a:t>
            </a:r>
          </a:p>
          <a:p>
            <a:r>
              <a:rPr lang="ru-RU" sz="2400" dirty="0" smtClean="0"/>
              <a:t>1. При непосредственной угрозе жизни ребенка или его здоровью орган </a:t>
            </a:r>
          </a:p>
          <a:p>
            <a:r>
              <a:rPr lang="ru-RU" sz="2400" dirty="0" smtClean="0"/>
              <a:t>опеки и попечительства вправе немедленно отобрать ребенка у </a:t>
            </a:r>
          </a:p>
          <a:p>
            <a:r>
              <a:rPr lang="ru-RU" sz="2400" dirty="0" smtClean="0"/>
              <a:t>родителей (одного из них) или у других лиц, на попечении которых он </a:t>
            </a:r>
          </a:p>
          <a:p>
            <a:r>
              <a:rPr lang="ru-RU" sz="2400" dirty="0" smtClean="0"/>
              <a:t>находится.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3124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329621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460432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Вывод:</a:t>
            </a:r>
          </a:p>
          <a:p>
            <a:r>
              <a:rPr lang="ru-RU" sz="3600" dirty="0" smtClean="0">
                <a:latin typeface="Constantia" pitchFamily="18" charset="0"/>
              </a:rPr>
              <a:t>За </a:t>
            </a:r>
            <a:r>
              <a:rPr lang="ru-RU" sz="3600" dirty="0" smtClean="0">
                <a:latin typeface="Constantia" pitchFamily="18" charset="0"/>
              </a:rPr>
              <a:t>невыполнение или ненадлежащее выполнение родительских </a:t>
            </a:r>
          </a:p>
          <a:p>
            <a:r>
              <a:rPr lang="ru-RU" sz="3600" dirty="0" smtClean="0">
                <a:latin typeface="Constantia" pitchFamily="18" charset="0"/>
              </a:rPr>
              <a:t>обязанностей, а также за совершение правонарушений в </a:t>
            </a:r>
          </a:p>
          <a:p>
            <a:r>
              <a:rPr lang="ru-RU" sz="3600" dirty="0" smtClean="0">
                <a:latin typeface="Constantia" pitchFamily="18" charset="0"/>
              </a:rPr>
              <a:t>отношении своих детей родители несут административную, </a:t>
            </a:r>
          </a:p>
          <a:p>
            <a:r>
              <a:rPr lang="ru-RU" sz="3600" dirty="0" smtClean="0">
                <a:latin typeface="Constantia" pitchFamily="18" charset="0"/>
              </a:rPr>
              <a:t>уголовную и иную ответственность.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9144000" cy="31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640"/>
            <a:ext cx="9144000" cy="67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356</Words>
  <Application>Microsoft Office PowerPoint</Application>
  <PresentationFormat>Экран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2023-09-17T11:39:40Z</dcterms:created>
  <dcterms:modified xsi:type="dcterms:W3CDTF">2023-09-17T12:32:03Z</dcterms:modified>
</cp:coreProperties>
</file>