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2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288" y="-96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170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4717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093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366614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1260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759242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67357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6812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5309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8956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2403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02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5924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51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6661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75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83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C864829-3FAB-448A-9B3D-1CC1C56084C2}" type="datetimeFigureOut">
              <a:rPr lang="ru-RU" smtClean="0"/>
              <a:pPr/>
              <a:t>17.05.2021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57DB5-199F-4DD1-9A09-4774692705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1938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7689" y="1928218"/>
            <a:ext cx="8825658" cy="3329581"/>
          </a:xfrm>
        </p:spPr>
        <p:txBody>
          <a:bodyPr/>
          <a:lstStyle/>
          <a:p>
            <a:r>
              <a:rPr lang="ru-RU" sz="5400" b="1" dirty="0"/>
              <a:t>Половая неприкосновенность несовершеннолетних</a:t>
            </a:r>
            <a:r>
              <a:rPr lang="ru-RU" sz="5400" dirty="0"/>
              <a:t/>
            </a:r>
            <a:br>
              <a:rPr lang="ru-RU" sz="5400" dirty="0"/>
            </a:b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573560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Различия между проявлениями сексуальности </a:t>
            </a:r>
            <a:r>
              <a:rPr lang="ru-RU" b="1" dirty="0" smtClean="0"/>
              <a:t>юношей и девушек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729132"/>
            <a:ext cx="8946541" cy="3519267"/>
          </a:xfrm>
        </p:spPr>
        <p:txBody>
          <a:bodyPr/>
          <a:lstStyle/>
          <a:p>
            <a:r>
              <a:rPr lang="ru-RU" dirty="0"/>
              <a:t>Для девушек в сексуальных отношениях гораздо важнее эмоциональный компонент, а для юношей – телесный. </a:t>
            </a:r>
            <a:endParaRPr lang="ru-RU" dirty="0" smtClean="0"/>
          </a:p>
          <a:p>
            <a:r>
              <a:rPr lang="ru-RU" dirty="0"/>
              <a:t>Сублимация рассматривается как наиболее оправданный </a:t>
            </a:r>
            <a:r>
              <a:rPr lang="ru-RU" dirty="0" smtClean="0"/>
              <a:t>вариант </a:t>
            </a:r>
            <a:r>
              <a:rPr lang="ru-RU" dirty="0"/>
              <a:t>сексуального поведения для незрелых подростков. </a:t>
            </a:r>
            <a:endParaRPr lang="ru-RU" dirty="0" smtClean="0"/>
          </a:p>
          <a:p>
            <a:r>
              <a:rPr lang="ru-RU" dirty="0"/>
              <a:t>Чем младше подростки, тем чаще их вовлекают в половую жизнь не по собственному желанию. В 16–17 лет половую жизнь чаще начинают осознанно.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25113282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2011680"/>
            <a:ext cx="8946541" cy="3760730"/>
          </a:xfrm>
        </p:spPr>
        <p:txBody>
          <a:bodyPr>
            <a:normAutofit lnSpcReduction="10000"/>
          </a:bodyPr>
          <a:lstStyle/>
          <a:p>
            <a:r>
              <a:rPr lang="ru-RU" sz="2800" dirty="0"/>
              <a:t>По данным различных исследований, </a:t>
            </a:r>
            <a:r>
              <a:rPr lang="ru-RU" sz="2800" b="1" dirty="0"/>
              <a:t>менее 20% </a:t>
            </a:r>
            <a:r>
              <a:rPr lang="ru-RU" sz="2800" dirty="0"/>
              <a:t>современных юношей и девушек имели возможность обсудить с родителями вопросы пола, сексуальной близости и интимных отношений. Беседы с родителями ограничиваются предостережениями и запретами. Подростки по-прежнему черпают друг от друга информацию сомнительного содержания.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8359505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/>
              <a:t>Что нужно знать взрослым подросткам для предотвращения сексуального насилия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853248"/>
            <a:ext cx="10458211" cy="4195481"/>
          </a:xfrm>
        </p:spPr>
        <p:txBody>
          <a:bodyPr>
            <a:noAutofit/>
          </a:bodyPr>
          <a:lstStyle/>
          <a:p>
            <a:r>
              <a:rPr lang="ru-RU" sz="2400" b="1" dirty="0"/>
              <a:t>Для родителей</a:t>
            </a:r>
            <a:endParaRPr lang="ru-RU" sz="2400" dirty="0"/>
          </a:p>
          <a:p>
            <a:pPr marL="0" indent="0">
              <a:buNone/>
            </a:pPr>
            <a:r>
              <a:rPr lang="ru-RU" sz="2400" dirty="0"/>
              <a:t>1. Устанавливайте доверительные </a:t>
            </a:r>
            <a:r>
              <a:rPr lang="ru-RU" sz="2400" dirty="0" smtClean="0"/>
              <a:t>отношения с </a:t>
            </a:r>
            <a:r>
              <a:rPr lang="ru-RU" sz="2400" dirty="0"/>
              <a:t>ребенком</a:t>
            </a:r>
          </a:p>
          <a:p>
            <a:pPr marL="0" indent="0">
              <a:buNone/>
            </a:pPr>
            <a:r>
              <a:rPr lang="ru-RU" sz="2400" dirty="0"/>
              <a:t>2. Дайте ребенку правильное представление о возможных контактах с чужими людьми</a:t>
            </a:r>
          </a:p>
          <a:p>
            <a:pPr marL="0" indent="0">
              <a:buNone/>
            </a:pPr>
            <a:r>
              <a:rPr lang="ru-RU" sz="2400" dirty="0"/>
              <a:t>3. Уделяйте больше внимания своему ребенку</a:t>
            </a:r>
          </a:p>
          <a:p>
            <a:pPr marL="0" indent="0">
              <a:buNone/>
            </a:pPr>
            <a:r>
              <a:rPr lang="ru-RU" sz="2400" dirty="0"/>
              <a:t>4. Будьте открыты ребенку в любых ситуациях</a:t>
            </a:r>
          </a:p>
          <a:p>
            <a:pPr marL="0" indent="0">
              <a:buNone/>
            </a:pPr>
            <a:r>
              <a:rPr lang="ru-RU" sz="2400" dirty="0"/>
              <a:t>5. Если случается насилие в семье постарайтесь избегать излишних чувств стыда, ревности, гнева по отношению к ребенку</a:t>
            </a:r>
          </a:p>
          <a:p>
            <a:pPr marL="0" indent="0">
              <a:buNone/>
            </a:pPr>
            <a:r>
              <a:rPr lang="ru-RU" sz="2400" dirty="0"/>
              <a:t>6. Ребенку необходимо чувствовать тактильную поддержку и заботу (объятия, поглаживание по спине)</a:t>
            </a:r>
          </a:p>
          <a:p>
            <a:pPr marL="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985435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Рекомендации  подросткам для предупреждения попадания в опасные ситуации, в которых велик риск совершения преступления против половой неприкосновенности: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2278966"/>
            <a:ext cx="8946541" cy="396943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Правило </a:t>
            </a:r>
            <a:r>
              <a:rPr lang="ru-RU" sz="2800" dirty="0"/>
              <a:t>четырех «не»:</a:t>
            </a:r>
          </a:p>
          <a:p>
            <a:pPr marL="0" indent="0">
              <a:buNone/>
            </a:pPr>
            <a:r>
              <a:rPr lang="ru-RU" sz="2800" dirty="0" smtClean="0"/>
              <a:t>1</a:t>
            </a:r>
            <a:r>
              <a:rPr lang="ru-RU" sz="2800" dirty="0"/>
              <a:t>. Не разговаривай с незнакомцами и не впускай их в дом.</a:t>
            </a:r>
          </a:p>
          <a:p>
            <a:pPr marL="0" indent="0">
              <a:buNone/>
            </a:pPr>
            <a:r>
              <a:rPr lang="ru-RU" sz="2800" dirty="0"/>
              <a:t>2. Не заходи с ними в лифт и подъезд.</a:t>
            </a:r>
          </a:p>
          <a:p>
            <a:pPr marL="0" indent="0">
              <a:buNone/>
            </a:pPr>
            <a:r>
              <a:rPr lang="ru-RU" sz="2800" dirty="0"/>
              <a:t>3. Не садись в машину к незнакомцам.</a:t>
            </a:r>
          </a:p>
          <a:p>
            <a:pPr marL="0" indent="0">
              <a:buNone/>
            </a:pPr>
            <a:r>
              <a:rPr lang="ru-RU" sz="2800" dirty="0"/>
              <a:t>4.Не задерживайся на улице после школы, особенно с наступлением темноты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711432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/>
              <a:t>Задачи взрослого в случае раскрытия сексуального насилия над ребенком: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800" dirty="0"/>
              <a:t>1.	Помочь ребенку, оказать ему поддержку.</a:t>
            </a:r>
          </a:p>
          <a:p>
            <a:pPr marL="0" lvl="0" indent="0">
              <a:buNone/>
            </a:pPr>
            <a:r>
              <a:rPr lang="ru-RU" sz="2800" dirty="0"/>
              <a:t>2.	Сообщить в соответствующие органы и учреждения.</a:t>
            </a:r>
          </a:p>
          <a:p>
            <a:pPr marL="0" lvl="0" indent="0">
              <a:buNone/>
            </a:pPr>
            <a:r>
              <a:rPr lang="ru-RU" sz="2800" dirty="0"/>
              <a:t>3.	Предупредить повторение насилия, для чего создать теплую атмосферу, характеризующуюся предсказуемостью, надежностью и доверительностью отношений.</a:t>
            </a:r>
          </a:p>
        </p:txBody>
      </p:sp>
    </p:spTree>
    <p:extLst>
      <p:ext uri="{BB962C8B-B14F-4D97-AF65-F5344CB8AC3E}">
        <p14:creationId xmlns:p14="http://schemas.microsoft.com/office/powerpoint/2010/main" xmlns="" val="710102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/>
              <a:t>Особенности психического состояния и поведения детей, позволяющие заподозрить сексуальное насилие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1142" y="2052918"/>
            <a:ext cx="5234858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Дети младшего школьного возраста:</a:t>
            </a:r>
          </a:p>
          <a:p>
            <a:pPr lvl="0"/>
            <a:r>
              <a:rPr lang="ru-RU" dirty="0"/>
              <a:t>низкая успеваемость;</a:t>
            </a:r>
          </a:p>
          <a:p>
            <a:pPr lvl="0"/>
            <a:r>
              <a:rPr lang="ru-RU" dirty="0"/>
              <a:t>замкнутость, стремление к уединению;</a:t>
            </a:r>
          </a:p>
          <a:p>
            <a:pPr lvl="0"/>
            <a:r>
              <a:rPr lang="ru-RU" dirty="0"/>
              <a:t>ухудшение отношений со сверстниками;</a:t>
            </a:r>
          </a:p>
          <a:p>
            <a:pPr lvl="0"/>
            <a:r>
              <a:rPr lang="ru-RU" dirty="0"/>
              <a:t>несвойственное возрасту сексуально окрашенное поведение;</a:t>
            </a:r>
          </a:p>
          <a:p>
            <a:pPr lvl="0"/>
            <a:r>
              <a:rPr lang="ru-RU" dirty="0"/>
              <a:t>стремление полностью закрыть тело одеждой, даже если в этом нет никакой необходимости.</a:t>
            </a:r>
          </a:p>
          <a:p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176116" y="2052917"/>
            <a:ext cx="5234858" cy="419548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dirty="0"/>
              <a:t>Дети старшего школьного возраста, подростки:</a:t>
            </a:r>
          </a:p>
          <a:p>
            <a:pPr lvl="0"/>
            <a:r>
              <a:rPr lang="ru-RU" dirty="0"/>
              <a:t>депрессивное состояние;</a:t>
            </a:r>
          </a:p>
          <a:p>
            <a:pPr lvl="0"/>
            <a:r>
              <a:rPr lang="ru-RU" dirty="0"/>
              <a:t>жалобы на боли в животе;</a:t>
            </a:r>
          </a:p>
          <a:p>
            <a:pPr lvl="0"/>
            <a:r>
              <a:rPr lang="ru-RU" dirty="0"/>
              <a:t>побеги из дома или учреждений образования и воспитания;</a:t>
            </a:r>
          </a:p>
          <a:p>
            <a:pPr lvl="0"/>
            <a:r>
              <a:rPr lang="ru-RU" dirty="0"/>
              <a:t>низкая самооценка;</a:t>
            </a:r>
          </a:p>
          <a:p>
            <a:pPr lvl="0"/>
            <a:r>
              <a:rPr lang="ru-RU" dirty="0"/>
              <a:t>угрозы или попытки самоубийства;</a:t>
            </a:r>
          </a:p>
          <a:p>
            <a:pPr lvl="0"/>
            <a:r>
              <a:rPr lang="ru-RU" dirty="0" err="1"/>
              <a:t>сексуализированное</a:t>
            </a:r>
            <a:r>
              <a:rPr lang="ru-RU" dirty="0"/>
              <a:t> поведение;</a:t>
            </a:r>
          </a:p>
          <a:p>
            <a:pPr lvl="0"/>
            <a:r>
              <a:rPr lang="ru-RU" dirty="0"/>
              <a:t>употребление алкоголя и наркотиков;</a:t>
            </a:r>
          </a:p>
          <a:p>
            <a:pPr lvl="0"/>
            <a:r>
              <a:rPr lang="ru-RU" dirty="0"/>
              <a:t>беспорядочные половые связи, проституция.</a:t>
            </a:r>
          </a:p>
        </p:txBody>
      </p:sp>
    </p:spTree>
    <p:extLst>
      <p:ext uri="{BB962C8B-B14F-4D97-AF65-F5344CB8AC3E}">
        <p14:creationId xmlns:p14="http://schemas.microsoft.com/office/powerpoint/2010/main" xmlns="" val="394556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 кому обратиться за </a:t>
            </a:r>
            <a:r>
              <a:rPr lang="ru-RU" b="1" dirty="0" smtClean="0"/>
              <a:t>помощью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2" y="1853248"/>
            <a:ext cx="4992688" cy="41954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dirty="0"/>
              <a:t>Общероссийский детский</a:t>
            </a:r>
          </a:p>
          <a:p>
            <a:pPr marL="0" indent="0">
              <a:buNone/>
            </a:pPr>
            <a:r>
              <a:rPr lang="ru-RU" sz="2800" dirty="0"/>
              <a:t>телефон доверия </a:t>
            </a:r>
          </a:p>
          <a:p>
            <a:pPr marL="0" indent="0">
              <a:buNone/>
            </a:pPr>
            <a:r>
              <a:rPr lang="ru-RU" sz="2800" b="1" dirty="0" smtClean="0"/>
              <a:t>8-800-2000-122</a:t>
            </a:r>
            <a:endParaRPr lang="en-US" sz="2800" b="1" dirty="0" smtClean="0"/>
          </a:p>
          <a:p>
            <a:pPr marL="0" indent="0">
              <a:buNone/>
            </a:pPr>
            <a:endParaRPr lang="ru-RU" sz="2800" b="1" dirty="0"/>
          </a:p>
          <a:p>
            <a:pPr marL="0" indent="0">
              <a:buNone/>
            </a:pPr>
            <a:r>
              <a:rPr lang="ru-RU" sz="2800" dirty="0"/>
              <a:t>Детский телефон доверия</a:t>
            </a:r>
          </a:p>
          <a:p>
            <a:pPr marL="0" indent="0">
              <a:buNone/>
            </a:pPr>
            <a:r>
              <a:rPr lang="ru-RU" sz="2800" dirty="0"/>
              <a:t>в Республике Крым</a:t>
            </a:r>
          </a:p>
          <a:p>
            <a:pPr marL="0" indent="0">
              <a:buNone/>
            </a:pPr>
            <a:r>
              <a:rPr lang="ru-RU" sz="2800" b="1" dirty="0"/>
              <a:t>+7 978 000 07 38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6400800" y="1852644"/>
            <a:ext cx="5361140" cy="50047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ru-RU" sz="2800" dirty="0" smtClean="0"/>
              <a:t>Телефон доверия МВД по Республике Крым: </a:t>
            </a:r>
          </a:p>
          <a:p>
            <a:pPr marL="0" indent="0">
              <a:buFont typeface="Wingdings 3" charset="2"/>
              <a:buNone/>
            </a:pPr>
            <a:r>
              <a:rPr lang="ru-RU" sz="3200" b="1" dirty="0" smtClean="0"/>
              <a:t>(3652) 734-554</a:t>
            </a:r>
            <a:r>
              <a:rPr lang="ru-RU" sz="2800" dirty="0" smtClean="0"/>
              <a:t> или </a:t>
            </a:r>
            <a:r>
              <a:rPr lang="ru-RU" sz="3200" b="1" dirty="0" smtClean="0"/>
              <a:t>128</a:t>
            </a:r>
            <a:endParaRPr lang="en-US" sz="3200" b="1" dirty="0" smtClean="0"/>
          </a:p>
          <a:p>
            <a:pPr marL="0" indent="0">
              <a:buFont typeface="Wingdings 3" charset="2"/>
              <a:buNone/>
            </a:pPr>
            <a:endParaRPr lang="ru-RU" sz="2800" dirty="0" smtClean="0"/>
          </a:p>
          <a:p>
            <a:pPr marL="0" indent="0">
              <a:buFont typeface="Wingdings 3" charset="2"/>
              <a:buNone/>
            </a:pPr>
            <a:r>
              <a:rPr lang="ru-RU" sz="2800" dirty="0" smtClean="0"/>
              <a:t>ГОРЯЧАЯ ЛИНИЯ «Ребенок в опасности»</a:t>
            </a:r>
          </a:p>
          <a:p>
            <a:pPr marL="0" indent="0">
              <a:buFont typeface="Wingdings 3" charset="2"/>
              <a:buNone/>
            </a:pPr>
            <a:r>
              <a:rPr lang="ru-RU" sz="3200" b="1" dirty="0" smtClean="0"/>
              <a:t>(3652) 500-760</a:t>
            </a:r>
            <a:r>
              <a:rPr lang="ru-RU" sz="2800" dirty="0" smtClean="0"/>
              <a:t> или </a:t>
            </a:r>
            <a:r>
              <a:rPr lang="ru-RU" sz="3200" b="1" dirty="0" smtClean="0"/>
              <a:t>123</a:t>
            </a:r>
            <a:endParaRPr lang="ru-RU" sz="2800" b="1" dirty="0" smtClean="0"/>
          </a:p>
          <a:p>
            <a:pPr marL="0" indent="0">
              <a:buFont typeface="Wingdings 3" charset="2"/>
              <a:buNone/>
            </a:pPr>
            <a:r>
              <a:rPr lang="ru-RU" sz="3200" b="1" dirty="0" smtClean="0"/>
              <a:t>+79789091111</a:t>
            </a:r>
            <a:endParaRPr lang="ru-RU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00007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8676" y="2765248"/>
            <a:ext cx="9404723" cy="1400530"/>
          </a:xfrm>
        </p:spPr>
        <p:txBody>
          <a:bodyPr/>
          <a:lstStyle/>
          <a:p>
            <a:r>
              <a:rPr lang="ru-RU" sz="5400" b="1" dirty="0" smtClean="0"/>
              <a:t>Спасибо за внимание!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3872880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8385" y="652388"/>
            <a:ext cx="9404723" cy="1400530"/>
          </a:xfrm>
        </p:spPr>
        <p:txBody>
          <a:bodyPr/>
          <a:lstStyle/>
          <a:p>
            <a:r>
              <a:rPr lang="ru-RU" b="1" dirty="0"/>
              <a:t>Половая неприкосновенность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8385" y="2052918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–  это правовая </a:t>
            </a:r>
            <a:r>
              <a:rPr lang="ru-RU" sz="2400" dirty="0"/>
              <a:t>защищённость от сексуального посягательства, полный запрет на совершение действий сексуального характера в отношении другого лица. Данное понятие применимо только к лицам, не достигшим 16-ти лет.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34642211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326409"/>
            <a:ext cx="8946541" cy="4195481"/>
          </a:xfrm>
        </p:spPr>
        <p:txBody>
          <a:bodyPr>
            <a:normAutofit/>
          </a:bodyPr>
          <a:lstStyle/>
          <a:p>
            <a:r>
              <a:rPr lang="ru-RU" sz="2400" dirty="0"/>
              <a:t>Половые преступления представляют собой умышленные действия, посягающие на охраняемые уголовным законом половую неприкосновенность, нормальное нравственное и физическое развитие несовершеннолетних и малолетних, а также на половую свободу взрослых лиц.</a:t>
            </a:r>
          </a:p>
          <a:p>
            <a:r>
              <a:rPr lang="ru-RU" sz="2400" dirty="0" smtClean="0"/>
              <a:t>Развратные действия, насильственные действия </a:t>
            </a:r>
            <a:r>
              <a:rPr lang="ru-RU" sz="2400" dirty="0"/>
              <a:t>сексуального характера и т.д. угрожает правильному физическому, умственному и нравственному развитию и воспитанию несовершеннолетних.</a:t>
            </a:r>
          </a:p>
        </p:txBody>
      </p:sp>
    </p:spTree>
    <p:extLst>
      <p:ext uri="{BB962C8B-B14F-4D97-AF65-F5344CB8AC3E}">
        <p14:creationId xmlns:p14="http://schemas.microsoft.com/office/powerpoint/2010/main" xmlns="" val="2877049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/>
              <a:t>Наиболее </a:t>
            </a:r>
            <a:r>
              <a:rPr lang="ru-RU" sz="2800" dirty="0" smtClean="0"/>
              <a:t>распространенные </a:t>
            </a:r>
            <a:r>
              <a:rPr lang="ru-RU" sz="2800" b="1" dirty="0" smtClean="0"/>
              <a:t>причины</a:t>
            </a:r>
            <a:r>
              <a:rPr lang="ru-RU" sz="2800" dirty="0" smtClean="0"/>
              <a:t> </a:t>
            </a:r>
            <a:r>
              <a:rPr lang="ru-RU" sz="2800" dirty="0"/>
              <a:t>совершения «</a:t>
            </a:r>
            <a:r>
              <a:rPr lang="ru-RU" sz="2800" b="1" dirty="0"/>
              <a:t>половых</a:t>
            </a:r>
            <a:r>
              <a:rPr lang="ru-RU" sz="2800" dirty="0"/>
              <a:t>» </a:t>
            </a:r>
            <a:r>
              <a:rPr lang="ru-RU" sz="2800" b="1" dirty="0" smtClean="0"/>
              <a:t>преступлений: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52832"/>
            <a:ext cx="8946541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/>
              <a:t>Наиболее распространенными </a:t>
            </a:r>
            <a:r>
              <a:rPr lang="ru-RU" b="1" dirty="0"/>
              <a:t>причинами</a:t>
            </a:r>
            <a:r>
              <a:rPr lang="ru-RU" dirty="0"/>
              <a:t> совершения «</a:t>
            </a:r>
            <a:r>
              <a:rPr lang="ru-RU" b="1" dirty="0"/>
              <a:t>половых</a:t>
            </a:r>
            <a:r>
              <a:rPr lang="ru-RU" dirty="0"/>
              <a:t>» </a:t>
            </a:r>
            <a:r>
              <a:rPr lang="ru-RU" b="1" dirty="0"/>
              <a:t>преступлений</a:t>
            </a:r>
            <a:r>
              <a:rPr lang="ru-RU" dirty="0"/>
              <a:t> выступают следующие:</a:t>
            </a:r>
          </a:p>
          <a:p>
            <a:pPr marL="0" indent="0">
              <a:buNone/>
            </a:pPr>
            <a:r>
              <a:rPr lang="ru-RU" dirty="0"/>
              <a:t>- Отсутствие доверительных отношений в семье, недостаток эмоционального тепла и внимания родителей (способствует также повышению «латентности» преступности: несовершеннолетний потерпевший скрывает факт совершения в отношении него преступления);</a:t>
            </a:r>
          </a:p>
          <a:p>
            <a:pPr marL="0" indent="0">
              <a:buNone/>
            </a:pPr>
            <a:r>
              <a:rPr lang="ru-RU" dirty="0"/>
              <a:t>- Излишняя доверчивость несовершеннолетних (малолетних) к взрослым лицам;</a:t>
            </a:r>
          </a:p>
          <a:p>
            <a:pPr marL="0" indent="0">
              <a:buNone/>
            </a:pPr>
            <a:r>
              <a:rPr lang="ru-RU" dirty="0"/>
              <a:t>- Безнадзорность несовершеннолетних, отсутствие или ненадлежащий контроль со стороны родителей и иных законных представителей;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63043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614507"/>
            <a:ext cx="8946541" cy="41954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- Негативное социальное окружение лица, совершившего преступление;</a:t>
            </a:r>
          </a:p>
          <a:p>
            <a:pPr marL="0" indent="0">
              <a:buNone/>
            </a:pPr>
            <a:r>
              <a:rPr lang="ru-RU" sz="2400" dirty="0"/>
              <a:t>- Отрицательное влияние различных социальных факторов в процессе социализации (пороки воспитания, «дурной пример» и т.п.);</a:t>
            </a:r>
          </a:p>
          <a:p>
            <a:pPr marL="0" indent="0">
              <a:buNone/>
            </a:pPr>
            <a:r>
              <a:rPr lang="ru-RU" sz="2400" dirty="0"/>
              <a:t>- Патологические изменения в психике преступника (подавляющее большинство лиц, совершивших «половые» преступления в отношении несовершеннолетних, страдают расстройством сексуального предпочтения (педофилией).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608612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3312" y="490296"/>
            <a:ext cx="9404723" cy="1400530"/>
          </a:xfrm>
        </p:spPr>
        <p:txBody>
          <a:bodyPr/>
          <a:lstStyle/>
          <a:p>
            <a:r>
              <a:rPr lang="ru-RU" b="1" dirty="0"/>
              <a:t>Сексуальность у несовершеннолетних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Сексуальность – это центральный аспект человеческого бытия на протяжении всей жизни, который включает в себя пол, гендерную идентичность и гендерные роли, сексуальную ориентацию, сексуальные отношения и рождение детей. </a:t>
            </a:r>
          </a:p>
        </p:txBody>
      </p:sp>
    </p:spTree>
    <p:extLst>
      <p:ext uri="{BB962C8B-B14F-4D97-AF65-F5344CB8AC3E}">
        <p14:creationId xmlns:p14="http://schemas.microsoft.com/office/powerpoint/2010/main" xmlns="" val="158487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Этапы становления подростковой сексуальности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200" dirty="0"/>
              <a:t>Первый этап – формирование полового самосознания, половая идентификация, то есть осознание принадлежности индивида к определенному полу. </a:t>
            </a:r>
            <a:endParaRPr lang="ru-RU" sz="2200" dirty="0" smtClean="0"/>
          </a:p>
          <a:p>
            <a:r>
              <a:rPr lang="ru-RU" sz="2200" dirty="0"/>
              <a:t>Второй этап – формирование стереотипа </a:t>
            </a:r>
            <a:r>
              <a:rPr lang="ru-RU" sz="2200" dirty="0" err="1"/>
              <a:t>полоролевого</a:t>
            </a:r>
            <a:r>
              <a:rPr lang="ru-RU" sz="2200" dirty="0"/>
              <a:t> поведения – публичного выражения половой идентичности, соответствующего принятым в обществе нормативам и обеспечивающего индивиду принадлежность к определенному полу в глазах окружающих. </a:t>
            </a:r>
            <a:endParaRPr lang="ru-RU" sz="2200" dirty="0" smtClean="0"/>
          </a:p>
          <a:p>
            <a:r>
              <a:rPr lang="ru-RU" sz="2200" dirty="0"/>
              <a:t>Третий этап – формирование сексуального влечения, выбор объекта влечения, реализация своего влечения. </a:t>
            </a:r>
          </a:p>
        </p:txBody>
      </p:sp>
    </p:spTree>
    <p:extLst>
      <p:ext uri="{BB962C8B-B14F-4D97-AF65-F5344CB8AC3E}">
        <p14:creationId xmlns:p14="http://schemas.microsoft.com/office/powerpoint/2010/main" xmlns="" val="1042453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err="1"/>
              <a:t>Психосексуальное</a:t>
            </a:r>
            <a:r>
              <a:rPr lang="ru-RU" sz="2800" dirty="0"/>
              <a:t> развитие подростка нельзя рассматривать в отрыве от полового, психического и социального созревания. В становлении сексуальности последовательно формируется эмоциональный, затем телесный компонент и лишь затем, по мере созревания морали, – чувство ответственности.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2487711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Стадии подростковой сексуальности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Платоническое влечение </a:t>
            </a:r>
            <a:endParaRPr lang="ru-RU" sz="2800" dirty="0" smtClean="0"/>
          </a:p>
          <a:p>
            <a:r>
              <a:rPr lang="ru-RU" sz="2800" dirty="0"/>
              <a:t>Детская влюбленность</a:t>
            </a:r>
          </a:p>
          <a:p>
            <a:r>
              <a:rPr lang="ru-RU" sz="2800" dirty="0"/>
              <a:t>Эротическое влечение</a:t>
            </a:r>
          </a:p>
          <a:p>
            <a:r>
              <a:rPr lang="ru-RU" sz="2800" dirty="0"/>
              <a:t>Эротический интерес</a:t>
            </a:r>
          </a:p>
          <a:p>
            <a:r>
              <a:rPr lang="ru-RU" sz="2800" dirty="0" smtClean="0"/>
              <a:t>Сексуальное влечение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488368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Зеленый и желтый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</TotalTime>
  <Words>772</Words>
  <Application>Microsoft Office PowerPoint</Application>
  <PresentationFormat>Произвольный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Ион</vt:lpstr>
      <vt:lpstr>Половая неприкосновенность несовершеннолетних </vt:lpstr>
      <vt:lpstr>Половая неприкосновенность</vt:lpstr>
      <vt:lpstr>Слайд 3</vt:lpstr>
      <vt:lpstr>Наиболее распространенные причины совершения «половых» преступлений: </vt:lpstr>
      <vt:lpstr>Слайд 5</vt:lpstr>
      <vt:lpstr>Сексуальность у несовершеннолетних </vt:lpstr>
      <vt:lpstr>Этапы становления подростковой сексуальности </vt:lpstr>
      <vt:lpstr>Слайд 8</vt:lpstr>
      <vt:lpstr>Стадии подростковой сексуальности </vt:lpstr>
      <vt:lpstr>Различия между проявлениями сексуальности юношей и девушек  </vt:lpstr>
      <vt:lpstr>Слайд 11</vt:lpstr>
      <vt:lpstr>Что нужно знать взрослым подросткам для предотвращения сексуального насилия </vt:lpstr>
      <vt:lpstr>Рекомендации  подросткам для предупреждения попадания в опасные ситуации, в которых велик риск совершения преступления против половой неприкосновенности:  </vt:lpstr>
      <vt:lpstr>Задачи взрослого в случае раскрытия сексуального насилия над ребенком: </vt:lpstr>
      <vt:lpstr>Особенности психического состояния и поведения детей, позволяющие заподозрить сексуальное насилие</vt:lpstr>
      <vt:lpstr>К кому обратиться за помощью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Половая неприкосновенность несовершеннолетних </dc:title>
  <dc:creator>User1</dc:creator>
  <cp:lastModifiedBy>krcsssdm</cp:lastModifiedBy>
  <cp:revision>10</cp:revision>
  <dcterms:created xsi:type="dcterms:W3CDTF">2021-05-16T13:51:52Z</dcterms:created>
  <dcterms:modified xsi:type="dcterms:W3CDTF">2021-05-17T06:50:48Z</dcterms:modified>
</cp:coreProperties>
</file>